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7" r:id="rId9"/>
    <p:sldId id="266" r:id="rId10"/>
    <p:sldId id="265" r:id="rId11"/>
    <p:sldId id="264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2814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5635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524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768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18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3420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920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02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074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368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35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DFA0E-3E58-4988-BF80-A7BC497C5239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03562-2695-4926-9146-8FAA279026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192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GAUSS COM PIVOTEAMENTO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614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 err="1" smtClean="0"/>
              <a:t>else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cont</a:t>
            </a:r>
            <a:r>
              <a:rPr lang="pt-BR" dirty="0" smtClean="0"/>
              <a:t>:=cont+1;</a:t>
            </a:r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blinha</a:t>
            </a:r>
            <a:r>
              <a:rPr lang="pt-BR" dirty="0" smtClean="0"/>
              <a:t>:=b[j];</a:t>
            </a:r>
          </a:p>
          <a:p>
            <a:pPr marL="0" indent="0">
              <a:buNone/>
            </a:pPr>
            <a:r>
              <a:rPr lang="pt-BR" dirty="0" smtClean="0"/>
              <a:t>            for c:=1 </a:t>
            </a:r>
            <a:r>
              <a:rPr lang="pt-BR" dirty="0" err="1" smtClean="0"/>
              <a:t>to</a:t>
            </a:r>
            <a:r>
              <a:rPr lang="pt-BR" dirty="0" smtClean="0"/>
              <a:t> (n-1) do</a:t>
            </a:r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</a:t>
            </a:r>
            <a:r>
              <a:rPr lang="pt-BR" dirty="0" err="1" smtClean="0"/>
              <a:t>blinha</a:t>
            </a:r>
            <a:r>
              <a:rPr lang="pt-BR" dirty="0" smtClean="0"/>
              <a:t>:=</a:t>
            </a:r>
            <a:r>
              <a:rPr lang="pt-BR" dirty="0" err="1" smtClean="0"/>
              <a:t>blinha</a:t>
            </a:r>
            <a:r>
              <a:rPr lang="pt-BR" dirty="0" smtClean="0"/>
              <a:t>-(A[</a:t>
            </a:r>
            <a:r>
              <a:rPr lang="pt-BR" dirty="0" err="1" smtClean="0"/>
              <a:t>j,c</a:t>
            </a:r>
            <a:r>
              <a:rPr lang="pt-BR" dirty="0" smtClean="0"/>
              <a:t>]*x[c]);</a:t>
            </a:r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if</a:t>
            </a:r>
            <a:r>
              <a:rPr lang="pt-BR" dirty="0" smtClean="0"/>
              <a:t>(</a:t>
            </a:r>
            <a:r>
              <a:rPr lang="pt-BR" dirty="0" err="1" smtClean="0"/>
              <a:t>blinha</a:t>
            </a:r>
            <a:r>
              <a:rPr lang="pt-BR" dirty="0" smtClean="0"/>
              <a:t>=0)</a:t>
            </a:r>
            <a:r>
              <a:rPr lang="pt-BR" dirty="0" err="1" smtClean="0"/>
              <a:t>then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comp</a:t>
            </a:r>
            <a:r>
              <a:rPr lang="pt-BR" dirty="0" smtClean="0"/>
              <a:t>:=1;</a:t>
            </a:r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end</a:t>
            </a:r>
            <a:r>
              <a:rPr lang="pt-BR" dirty="0" smtClean="0"/>
              <a:t> </a:t>
            </a:r>
            <a:r>
              <a:rPr lang="pt-BR" dirty="0" err="1" smtClean="0"/>
              <a:t>else</a:t>
            </a:r>
            <a:r>
              <a:rPr lang="pt-BR" dirty="0" smtClean="0"/>
              <a:t> </a:t>
            </a:r>
            <a:r>
              <a:rPr lang="pt-BR" dirty="0" err="1" smtClean="0"/>
              <a:t>comp</a:t>
            </a:r>
            <a:r>
              <a:rPr lang="pt-BR" dirty="0" smtClean="0"/>
              <a:t>:=2;</a:t>
            </a: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j:=j-1;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555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if</a:t>
            </a:r>
            <a:r>
              <a:rPr lang="pt-BR" dirty="0" smtClean="0"/>
              <a:t>(</a:t>
            </a:r>
            <a:r>
              <a:rPr lang="pt-BR" dirty="0" err="1" smtClean="0"/>
              <a:t>cont</a:t>
            </a:r>
            <a:r>
              <a:rPr lang="pt-BR" dirty="0" smtClean="0"/>
              <a:t>=0) </a:t>
            </a:r>
            <a:r>
              <a:rPr lang="pt-BR" dirty="0" err="1" smtClean="0"/>
              <a:t>then</a:t>
            </a: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writeln</a:t>
            </a:r>
            <a:r>
              <a:rPr lang="pt-BR" dirty="0" smtClean="0"/>
              <a:t>('');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writeln</a:t>
            </a:r>
            <a:r>
              <a:rPr lang="pt-BR" dirty="0" smtClean="0"/>
              <a:t>('X:');</a:t>
            </a:r>
          </a:p>
          <a:p>
            <a:pPr marL="0" indent="0">
              <a:buNone/>
            </a:pPr>
            <a:r>
              <a:rPr lang="pt-BR" dirty="0" smtClean="0"/>
              <a:t>    for i:=1 </a:t>
            </a:r>
            <a:r>
              <a:rPr lang="pt-BR" dirty="0" err="1" smtClean="0"/>
              <a:t>to</a:t>
            </a:r>
            <a:r>
              <a:rPr lang="pt-BR" dirty="0" smtClean="0"/>
              <a:t> n do     </a:t>
            </a:r>
            <a:r>
              <a:rPr lang="pt-BR" dirty="0" smtClean="0">
                <a:solidFill>
                  <a:srgbClr val="00B050"/>
                </a:solidFill>
              </a:rPr>
              <a:t>// imprime o vetor solução x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</a:t>
            </a:r>
            <a:r>
              <a:rPr lang="pt-BR" dirty="0" err="1" smtClean="0"/>
              <a:t>writeln</a:t>
            </a:r>
            <a:r>
              <a:rPr lang="pt-BR" dirty="0" smtClean="0"/>
              <a:t>(x[i]);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err="1" smtClean="0"/>
              <a:t>end</a:t>
            </a: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else</a:t>
            </a:r>
            <a:r>
              <a:rPr lang="pt-BR" dirty="0" smtClean="0"/>
              <a:t> </a:t>
            </a:r>
            <a:r>
              <a:rPr lang="pt-BR" dirty="0" err="1" smtClean="0"/>
              <a:t>if</a:t>
            </a:r>
            <a:r>
              <a:rPr lang="pt-BR" dirty="0" smtClean="0"/>
              <a:t>(</a:t>
            </a:r>
            <a:r>
              <a:rPr lang="pt-BR" dirty="0" err="1" smtClean="0"/>
              <a:t>comp</a:t>
            </a:r>
            <a:r>
              <a:rPr lang="pt-BR" dirty="0" smtClean="0"/>
              <a:t>=1)</a:t>
            </a:r>
            <a:r>
              <a:rPr lang="pt-BR" dirty="0" err="1" smtClean="0"/>
              <a:t>then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writeln</a:t>
            </a:r>
            <a:r>
              <a:rPr lang="pt-BR" dirty="0" smtClean="0"/>
              <a:t>('Sistema </a:t>
            </a:r>
            <a:r>
              <a:rPr lang="pt-BR" dirty="0" err="1" smtClean="0"/>
              <a:t>compativel</a:t>
            </a:r>
            <a:r>
              <a:rPr lang="pt-BR" dirty="0" smtClean="0"/>
              <a:t> e indeterminado. ');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end</a:t>
            </a:r>
            <a:r>
              <a:rPr lang="pt-BR" dirty="0" smtClean="0"/>
              <a:t> </a:t>
            </a:r>
            <a:r>
              <a:rPr lang="pt-BR" dirty="0" err="1" smtClean="0"/>
              <a:t>else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   </a:t>
            </a:r>
            <a:r>
              <a:rPr lang="pt-BR" dirty="0" err="1" smtClean="0"/>
              <a:t>writeln</a:t>
            </a:r>
            <a:r>
              <a:rPr lang="pt-BR" dirty="0" smtClean="0"/>
              <a:t>('Sistema </a:t>
            </a:r>
            <a:r>
              <a:rPr lang="pt-BR" dirty="0" err="1" smtClean="0"/>
              <a:t>incompativel</a:t>
            </a:r>
            <a:r>
              <a:rPr lang="pt-BR" dirty="0" smtClean="0"/>
              <a:t>.');</a:t>
            </a:r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err="1" smtClean="0"/>
              <a:t>readln</a:t>
            </a:r>
            <a:r>
              <a:rPr lang="pt-BR" dirty="0" smtClean="0"/>
              <a:t>(q);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end.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199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Program</a:t>
            </a:r>
            <a:r>
              <a:rPr lang="pt-BR" dirty="0" smtClean="0"/>
              <a:t> </a:t>
            </a:r>
            <a:r>
              <a:rPr lang="pt-BR" dirty="0" err="1" smtClean="0"/>
              <a:t>GaussPivoteamento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92D050"/>
                </a:solidFill>
              </a:rPr>
              <a:t>{$APPTYPE CONSOLE}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Uses </a:t>
            </a:r>
            <a:r>
              <a:rPr lang="pt-BR" dirty="0" smtClean="0">
                <a:solidFill>
                  <a:srgbClr val="92D050"/>
                </a:solidFill>
              </a:rPr>
              <a:t>{Esta sessão pertence ao Delphi}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SysUtils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var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92D050"/>
                </a:solidFill>
              </a:rPr>
              <a:t>//declaração de variáveis</a:t>
            </a:r>
          </a:p>
          <a:p>
            <a:pPr marL="0" indent="0">
              <a:buNone/>
            </a:pPr>
            <a:r>
              <a:rPr lang="pt-BR" dirty="0" smtClean="0"/>
              <a:t>   i, j, k, z, n, </a:t>
            </a:r>
            <a:r>
              <a:rPr lang="pt-BR" dirty="0" err="1" smtClean="0"/>
              <a:t>cont</a:t>
            </a:r>
            <a:r>
              <a:rPr lang="pt-BR" dirty="0" smtClean="0"/>
              <a:t>, </a:t>
            </a:r>
            <a:r>
              <a:rPr lang="pt-BR" dirty="0" err="1" smtClean="0"/>
              <a:t>comp</a:t>
            </a:r>
            <a:r>
              <a:rPr lang="pt-BR" dirty="0" smtClean="0"/>
              <a:t>, c: </a:t>
            </a:r>
            <a:r>
              <a:rPr lang="pt-BR" dirty="0" err="1" smtClean="0"/>
              <a:t>integer</a:t>
            </a:r>
            <a:r>
              <a:rPr lang="pt-BR" dirty="0" smtClean="0"/>
              <a:t>;         </a:t>
            </a:r>
            <a:r>
              <a:rPr lang="pt-BR" dirty="0" smtClean="0">
                <a:solidFill>
                  <a:srgbClr val="92D050"/>
                </a:solidFill>
              </a:rPr>
              <a:t>// n é a ordem da matriz quadrada A</a:t>
            </a:r>
          </a:p>
          <a:p>
            <a:pPr marL="0" indent="0">
              <a:buNone/>
            </a:pPr>
            <a:r>
              <a:rPr lang="pt-BR" dirty="0" smtClean="0"/>
              <a:t>   A: </a:t>
            </a:r>
            <a:r>
              <a:rPr lang="pt-BR" dirty="0" err="1" smtClean="0"/>
              <a:t>array</a:t>
            </a:r>
            <a:r>
              <a:rPr lang="pt-BR" dirty="0" smtClean="0"/>
              <a:t>[1..50, 1..50] </a:t>
            </a:r>
            <a:r>
              <a:rPr lang="pt-BR" dirty="0" err="1" smtClean="0"/>
              <a:t>of</a:t>
            </a:r>
            <a:r>
              <a:rPr lang="pt-BR" dirty="0" smtClean="0"/>
              <a:t> real; </a:t>
            </a:r>
            <a:r>
              <a:rPr lang="pt-BR" dirty="0" smtClean="0">
                <a:solidFill>
                  <a:srgbClr val="92D050"/>
                </a:solidFill>
              </a:rPr>
              <a:t>// matriz A </a:t>
            </a:r>
            <a:r>
              <a:rPr lang="pt-BR" dirty="0" err="1" smtClean="0">
                <a:solidFill>
                  <a:srgbClr val="92D050"/>
                </a:solidFill>
              </a:rPr>
              <a:t>a</a:t>
            </a:r>
            <a:r>
              <a:rPr lang="pt-BR" dirty="0" smtClean="0">
                <a:solidFill>
                  <a:srgbClr val="92D050"/>
                </a:solidFill>
              </a:rPr>
              <a:t> ser usada no método de Gauss com </a:t>
            </a:r>
            <a:r>
              <a:rPr lang="pt-BR" dirty="0" err="1" smtClean="0">
                <a:solidFill>
                  <a:srgbClr val="92D050"/>
                </a:solidFill>
              </a:rPr>
              <a:t>pivoteamento</a:t>
            </a:r>
            <a:r>
              <a:rPr lang="pt-BR" dirty="0" smtClean="0">
                <a:solidFill>
                  <a:srgbClr val="92D050"/>
                </a:solidFill>
              </a:rPr>
              <a:t> parcial</a:t>
            </a:r>
          </a:p>
          <a:p>
            <a:pPr marL="0" indent="0">
              <a:buNone/>
            </a:pPr>
            <a:r>
              <a:rPr lang="pt-BR" dirty="0" smtClean="0"/>
              <a:t>        b, x: </a:t>
            </a:r>
            <a:r>
              <a:rPr lang="pt-BR" dirty="0" err="1" smtClean="0"/>
              <a:t>array</a:t>
            </a:r>
            <a:r>
              <a:rPr lang="pt-BR" dirty="0" smtClean="0"/>
              <a:t>[1..50] </a:t>
            </a:r>
            <a:r>
              <a:rPr lang="pt-BR" dirty="0" err="1" smtClean="0"/>
              <a:t>of</a:t>
            </a:r>
            <a:r>
              <a:rPr lang="pt-BR" dirty="0" smtClean="0"/>
              <a:t> real;  </a:t>
            </a:r>
            <a:r>
              <a:rPr lang="pt-BR" dirty="0" smtClean="0">
                <a:solidFill>
                  <a:srgbClr val="92D050"/>
                </a:solidFill>
              </a:rPr>
              <a:t>  // vetor b do sistema linear (</a:t>
            </a:r>
            <a:r>
              <a:rPr lang="pt-BR" dirty="0" err="1" smtClean="0">
                <a:solidFill>
                  <a:srgbClr val="92D050"/>
                </a:solidFill>
              </a:rPr>
              <a:t>Ax</a:t>
            </a:r>
            <a:r>
              <a:rPr lang="pt-BR" dirty="0" smtClean="0">
                <a:solidFill>
                  <a:srgbClr val="92D050"/>
                </a:solidFill>
              </a:rPr>
              <a:t>=b)</a:t>
            </a:r>
          </a:p>
          <a:p>
            <a:pPr marL="0" indent="0">
              <a:buNone/>
            </a:pPr>
            <a:r>
              <a:rPr lang="pt-BR" dirty="0" smtClean="0"/>
              <a:t>   </a:t>
            </a:r>
            <a:r>
              <a:rPr lang="pt-BR" dirty="0" err="1" smtClean="0"/>
              <a:t>aux</a:t>
            </a:r>
            <a:r>
              <a:rPr lang="pt-BR" dirty="0" smtClean="0"/>
              <a:t>, </a:t>
            </a:r>
            <a:r>
              <a:rPr lang="pt-BR" dirty="0" err="1" smtClean="0"/>
              <a:t>pivo</a:t>
            </a:r>
            <a:r>
              <a:rPr lang="pt-BR" dirty="0" smtClean="0"/>
              <a:t>, primeiro, q, </a:t>
            </a:r>
            <a:r>
              <a:rPr lang="pt-BR" dirty="0" err="1" smtClean="0"/>
              <a:t>blinha</a:t>
            </a:r>
            <a:r>
              <a:rPr lang="pt-BR" dirty="0" smtClean="0"/>
              <a:t>: real;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545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smtClean="0"/>
              <a:t>Begin </a:t>
            </a:r>
            <a:r>
              <a:rPr lang="pt-BR" dirty="0" smtClean="0">
                <a:solidFill>
                  <a:srgbClr val="92D050"/>
                </a:solidFill>
              </a:rPr>
              <a:t>{inicia-se aqui o bloco de programação}</a:t>
            </a:r>
          </a:p>
          <a:p>
            <a:pPr marL="0" indent="0">
              <a:buNone/>
            </a:pPr>
            <a:r>
              <a:rPr lang="pt-BR" dirty="0" smtClean="0"/>
              <a:t>   </a:t>
            </a:r>
            <a:r>
              <a:rPr lang="pt-BR" dirty="0" err="1" smtClean="0"/>
              <a:t>writeln</a:t>
            </a:r>
            <a:r>
              <a:rPr lang="pt-BR" dirty="0" smtClean="0"/>
              <a:t>('Entre com a ordem da matriz A: ');</a:t>
            </a:r>
            <a:r>
              <a:rPr lang="pt-BR" dirty="0" smtClean="0">
                <a:solidFill>
                  <a:srgbClr val="92D050"/>
                </a:solidFill>
              </a:rPr>
              <a:t>{este comando escreve uma mensagem na tela}</a:t>
            </a:r>
          </a:p>
          <a:p>
            <a:pPr marL="0" indent="0">
              <a:buNone/>
            </a:pPr>
            <a:r>
              <a:rPr lang="pt-BR" dirty="0" smtClean="0"/>
              <a:t>   </a:t>
            </a:r>
            <a:r>
              <a:rPr lang="pt-BR" dirty="0" err="1" smtClean="0"/>
              <a:t>readln</a:t>
            </a:r>
            <a:r>
              <a:rPr lang="pt-BR" dirty="0" smtClean="0"/>
              <a:t>(n); // armazena em n a ordem da matriz quadrada A</a:t>
            </a:r>
            <a:r>
              <a:rPr lang="pt-BR" dirty="0" smtClean="0">
                <a:solidFill>
                  <a:srgbClr val="92D050"/>
                </a:solidFill>
              </a:rPr>
              <a:t>{este comando lê uma entrada do teclado}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for i:=1 </a:t>
            </a:r>
            <a:r>
              <a:rPr lang="pt-BR" dirty="0" err="1" smtClean="0"/>
              <a:t>to</a:t>
            </a:r>
            <a:r>
              <a:rPr lang="pt-BR" dirty="0" smtClean="0"/>
              <a:t> n do     </a:t>
            </a:r>
            <a:r>
              <a:rPr lang="pt-BR" dirty="0" smtClean="0">
                <a:solidFill>
                  <a:srgbClr val="92D050"/>
                </a:solidFill>
              </a:rPr>
              <a:t>// percorre as linhas de i até n que foi dada acima este é o o primeiro laço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for j:=1 </a:t>
            </a:r>
            <a:r>
              <a:rPr lang="pt-BR" dirty="0" err="1" smtClean="0"/>
              <a:t>to</a:t>
            </a:r>
            <a:r>
              <a:rPr lang="pt-BR" dirty="0" smtClean="0"/>
              <a:t> n do  </a:t>
            </a:r>
            <a:r>
              <a:rPr lang="pt-BR" dirty="0" smtClean="0">
                <a:solidFill>
                  <a:srgbClr val="92D050"/>
                </a:solidFill>
              </a:rPr>
              <a:t>//percorre as colunas de j até  n este é o segundo laço e deve ser terminado primeiro</a:t>
            </a: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writeln</a:t>
            </a:r>
            <a:r>
              <a:rPr lang="pt-BR" dirty="0" smtClean="0"/>
              <a:t>('Entre com A', i, j, ': ');</a:t>
            </a:r>
            <a:r>
              <a:rPr lang="pt-BR" dirty="0" smtClean="0">
                <a:solidFill>
                  <a:srgbClr val="92D050"/>
                </a:solidFill>
              </a:rPr>
              <a:t> escreve a posição i e j e espera que ela seja dada por uma entrada de teclado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readln</a:t>
            </a:r>
            <a:r>
              <a:rPr lang="pt-BR" dirty="0" smtClean="0"/>
              <a:t>(A[</a:t>
            </a:r>
            <a:r>
              <a:rPr lang="pt-BR" dirty="0" err="1" smtClean="0"/>
              <a:t>i,j</a:t>
            </a:r>
            <a:r>
              <a:rPr lang="pt-BR" dirty="0" smtClean="0"/>
              <a:t>]);</a:t>
            </a:r>
            <a:r>
              <a:rPr lang="pt-BR" dirty="0" smtClean="0">
                <a:solidFill>
                  <a:srgbClr val="92D050"/>
                </a:solidFill>
              </a:rPr>
              <a:t> // lê um elemento por vez</a:t>
            </a: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end;</a:t>
            </a:r>
            <a:r>
              <a:rPr lang="pt-BR" dirty="0" err="1" smtClean="0">
                <a:solidFill>
                  <a:srgbClr val="92D050"/>
                </a:solidFill>
              </a:rPr>
              <a:t>fim</a:t>
            </a:r>
            <a:r>
              <a:rPr lang="pt-BR" dirty="0" smtClean="0">
                <a:solidFill>
                  <a:srgbClr val="92D050"/>
                </a:solidFill>
              </a:rPr>
              <a:t> do laço dentro de j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end;</a:t>
            </a:r>
            <a:r>
              <a:rPr lang="pt-BR" dirty="0" err="1" smtClean="0">
                <a:solidFill>
                  <a:srgbClr val="92D050"/>
                </a:solidFill>
              </a:rPr>
              <a:t>fim</a:t>
            </a:r>
            <a:r>
              <a:rPr lang="pt-BR" dirty="0" smtClean="0">
                <a:solidFill>
                  <a:srgbClr val="92D050"/>
                </a:solidFill>
              </a:rPr>
              <a:t> do laço dentro de i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for i:=1 </a:t>
            </a:r>
            <a:r>
              <a:rPr lang="pt-BR" dirty="0" err="1" smtClean="0"/>
              <a:t>to</a:t>
            </a:r>
            <a:r>
              <a:rPr lang="pt-BR" dirty="0" smtClean="0"/>
              <a:t> n do        </a:t>
            </a:r>
            <a:r>
              <a:rPr lang="pt-BR" dirty="0" smtClean="0">
                <a:solidFill>
                  <a:srgbClr val="92D050"/>
                </a:solidFill>
              </a:rPr>
              <a:t>// percorre as linhas do vetor b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writeln</a:t>
            </a:r>
            <a:r>
              <a:rPr lang="pt-BR" dirty="0" smtClean="0"/>
              <a:t>('Entre com B', i, ': ');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readln</a:t>
            </a:r>
            <a:r>
              <a:rPr lang="pt-BR" dirty="0" smtClean="0"/>
              <a:t>(b[i]);    </a:t>
            </a:r>
            <a:r>
              <a:rPr lang="pt-BR" dirty="0" smtClean="0">
                <a:solidFill>
                  <a:srgbClr val="92D050"/>
                </a:solidFill>
              </a:rPr>
              <a:t>// lê um elemento por vez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701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smtClean="0"/>
              <a:t> for i:=1 </a:t>
            </a:r>
            <a:r>
              <a:rPr lang="pt-BR" dirty="0" err="1" smtClean="0"/>
              <a:t>to</a:t>
            </a:r>
            <a:r>
              <a:rPr lang="pt-BR" dirty="0" smtClean="0"/>
              <a:t> n do      </a:t>
            </a:r>
            <a:r>
              <a:rPr lang="pt-BR" dirty="0" smtClean="0">
                <a:solidFill>
                  <a:srgbClr val="00B050"/>
                </a:solidFill>
              </a:rPr>
              <a:t>// imprime a matriz A antes do processo para que se possa visualizar as posições de cada termo na forma de matriz este é o laço de impressão das linhas “ i ”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begin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00B050"/>
                </a:solidFill>
              </a:rPr>
              <a:t>inicio do laço “ i ”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for j:=1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smtClean="0">
                <a:solidFill>
                  <a:srgbClr val="00B050"/>
                </a:solidFill>
              </a:rPr>
              <a:t> laço para as colunas</a:t>
            </a:r>
            <a:r>
              <a:rPr lang="pt-BR" dirty="0" smtClean="0"/>
              <a:t> </a:t>
            </a: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begin</a:t>
            </a:r>
            <a:r>
              <a:rPr lang="pt-BR" dirty="0" smtClean="0"/>
              <a:t>  </a:t>
            </a:r>
            <a:r>
              <a:rPr lang="pt-BR" dirty="0" smtClean="0">
                <a:solidFill>
                  <a:srgbClr val="00B050"/>
                </a:solidFill>
              </a:rPr>
              <a:t>inicio do laço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write</a:t>
            </a:r>
            <a:r>
              <a:rPr lang="pt-BR" dirty="0" smtClean="0"/>
              <a:t>(A[</a:t>
            </a:r>
            <a:r>
              <a:rPr lang="pt-BR" dirty="0" err="1" smtClean="0"/>
              <a:t>i,j</a:t>
            </a:r>
            <a:r>
              <a:rPr lang="pt-BR" dirty="0" smtClean="0"/>
              <a:t>],' '); </a:t>
            </a:r>
            <a:r>
              <a:rPr lang="pt-BR" dirty="0" smtClean="0">
                <a:solidFill>
                  <a:srgbClr val="00B050"/>
                </a:solidFill>
              </a:rPr>
              <a:t>escreve a matriz A na forma de entrada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end</a:t>
            </a:r>
            <a:r>
              <a:rPr lang="pt-BR" dirty="0" smtClean="0"/>
              <a:t>; </a:t>
            </a:r>
            <a:r>
              <a:rPr lang="pt-BR" dirty="0" smtClean="0">
                <a:solidFill>
                  <a:srgbClr val="00B050"/>
                </a:solidFill>
              </a:rPr>
              <a:t>fim do laço de j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</a:t>
            </a:r>
            <a:r>
              <a:rPr lang="pt-BR" dirty="0" err="1" smtClean="0"/>
              <a:t>writeln</a:t>
            </a:r>
            <a:r>
              <a:rPr lang="pt-BR" dirty="0" smtClean="0"/>
              <a:t>(''); </a:t>
            </a:r>
            <a:r>
              <a:rPr lang="pt-BR" dirty="0" smtClean="0">
                <a:solidFill>
                  <a:srgbClr val="00B050"/>
                </a:solidFill>
              </a:rPr>
              <a:t> salta uma linha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end</a:t>
            </a:r>
            <a:r>
              <a:rPr lang="pt-BR" dirty="0" smtClean="0"/>
              <a:t>; </a:t>
            </a:r>
            <a:r>
              <a:rPr lang="pt-BR" dirty="0" smtClean="0">
                <a:solidFill>
                  <a:srgbClr val="00B050"/>
                </a:solidFill>
              </a:rPr>
              <a:t>fim do laço de i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</a:t>
            </a:r>
            <a:r>
              <a:rPr lang="pt-BR" dirty="0" err="1" smtClean="0"/>
              <a:t>writeln</a:t>
            </a:r>
            <a:r>
              <a:rPr lang="pt-BR" dirty="0" smtClean="0"/>
              <a:t>('');</a:t>
            </a:r>
          </a:p>
          <a:p>
            <a:pPr marL="0" indent="0">
              <a:buNone/>
            </a:pPr>
            <a:r>
              <a:rPr lang="pt-BR" dirty="0" smtClean="0"/>
              <a:t>   for i:=1 </a:t>
            </a:r>
            <a:r>
              <a:rPr lang="pt-BR" dirty="0" err="1" smtClean="0"/>
              <a:t>to</a:t>
            </a:r>
            <a:r>
              <a:rPr lang="pt-BR" dirty="0" smtClean="0"/>
              <a:t> n do     </a:t>
            </a:r>
            <a:r>
              <a:rPr lang="pt-BR" dirty="0" smtClean="0">
                <a:solidFill>
                  <a:srgbClr val="00B050"/>
                </a:solidFill>
              </a:rPr>
              <a:t>// imprime o vetor b antes do processo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writeln</a:t>
            </a:r>
            <a:r>
              <a:rPr lang="pt-BR" dirty="0" smtClean="0"/>
              <a:t>(b[i]); </a:t>
            </a:r>
            <a:r>
              <a:rPr lang="pt-BR" dirty="0" smtClean="0">
                <a:solidFill>
                  <a:srgbClr val="00B050"/>
                </a:solidFill>
              </a:rPr>
              <a:t>escreve o vetor b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writeln</a:t>
            </a:r>
            <a:r>
              <a:rPr lang="pt-BR" dirty="0" smtClean="0"/>
              <a:t>('');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writeln</a:t>
            </a:r>
            <a:r>
              <a:rPr lang="pt-BR" dirty="0" smtClean="0"/>
              <a:t>('');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8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t-BR" dirty="0" smtClean="0"/>
              <a:t> j:=1;  </a:t>
            </a:r>
            <a:r>
              <a:rPr lang="pt-BR" dirty="0" smtClean="0">
                <a:solidFill>
                  <a:srgbClr val="00B050"/>
                </a:solidFill>
              </a:rPr>
              <a:t>começam  aqui as analises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</a:t>
            </a:r>
            <a:r>
              <a:rPr lang="pt-BR" dirty="0" err="1" smtClean="0"/>
              <a:t>while</a:t>
            </a:r>
            <a:r>
              <a:rPr lang="pt-BR" dirty="0" smtClean="0"/>
              <a:t>(j&lt;n) do  </a:t>
            </a:r>
            <a:r>
              <a:rPr lang="pt-BR" dirty="0" smtClean="0">
                <a:solidFill>
                  <a:srgbClr val="00B050"/>
                </a:solidFill>
              </a:rPr>
              <a:t>enquanto j for menor que n faça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i:=1;</a:t>
            </a: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while</a:t>
            </a:r>
            <a:r>
              <a:rPr lang="pt-BR" dirty="0" smtClean="0"/>
              <a:t>(i&lt;=(n-j)) do </a:t>
            </a: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if</a:t>
            </a:r>
            <a:r>
              <a:rPr lang="pt-BR" dirty="0" smtClean="0"/>
              <a:t>( </a:t>
            </a:r>
            <a:r>
              <a:rPr lang="pt-BR" dirty="0" err="1" smtClean="0"/>
              <a:t>abs</a:t>
            </a:r>
            <a:r>
              <a:rPr lang="pt-BR" dirty="0" smtClean="0"/>
              <a:t>(A[</a:t>
            </a:r>
            <a:r>
              <a:rPr lang="pt-BR" dirty="0" err="1" smtClean="0"/>
              <a:t>j+i,j</a:t>
            </a:r>
            <a:r>
              <a:rPr lang="pt-BR" dirty="0" smtClean="0"/>
              <a:t>])&gt;</a:t>
            </a:r>
            <a:r>
              <a:rPr lang="pt-BR" dirty="0" err="1" smtClean="0"/>
              <a:t>abs</a:t>
            </a:r>
            <a:r>
              <a:rPr lang="pt-BR" dirty="0" smtClean="0"/>
              <a:t>(A[</a:t>
            </a:r>
            <a:r>
              <a:rPr lang="pt-BR" dirty="0" err="1" smtClean="0"/>
              <a:t>j,j</a:t>
            </a:r>
            <a:r>
              <a:rPr lang="pt-BR" dirty="0" smtClean="0"/>
              <a:t>]) )</a:t>
            </a:r>
            <a:r>
              <a:rPr lang="pt-BR" dirty="0" err="1" smtClean="0"/>
              <a:t>then</a:t>
            </a:r>
            <a:r>
              <a:rPr lang="pt-BR" dirty="0" smtClean="0"/>
              <a:t>   </a:t>
            </a:r>
            <a:r>
              <a:rPr lang="pt-BR" dirty="0" smtClean="0">
                <a:solidFill>
                  <a:srgbClr val="00B050"/>
                </a:solidFill>
              </a:rPr>
              <a:t>// [</a:t>
            </a:r>
            <a:r>
              <a:rPr lang="pt-BR" dirty="0" err="1" smtClean="0">
                <a:solidFill>
                  <a:srgbClr val="00B050"/>
                </a:solidFill>
              </a:rPr>
              <a:t>j,j</a:t>
            </a:r>
            <a:r>
              <a:rPr lang="pt-BR" dirty="0" smtClean="0">
                <a:solidFill>
                  <a:srgbClr val="00B050"/>
                </a:solidFill>
              </a:rPr>
              <a:t>] é a posição onde ficará o pivô, se o elemento da mesma coluna e de uma linha abaixo for maior em módulo então</a:t>
            </a:r>
          </a:p>
          <a:p>
            <a:pPr marL="0" indent="0">
              <a:buNone/>
            </a:pPr>
            <a:r>
              <a:rPr lang="pt-BR" dirty="0" smtClean="0"/>
              <a:t>  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   k:=j;</a:t>
            </a:r>
          </a:p>
          <a:p>
            <a:pPr marL="0" indent="0">
              <a:buNone/>
            </a:pPr>
            <a:r>
              <a:rPr lang="pt-BR" dirty="0" smtClean="0"/>
              <a:t>                 </a:t>
            </a:r>
            <a:r>
              <a:rPr lang="pt-BR" dirty="0" err="1" smtClean="0"/>
              <a:t>while</a:t>
            </a:r>
            <a:r>
              <a:rPr lang="pt-BR" dirty="0" smtClean="0"/>
              <a:t>(k&lt;=n) do      </a:t>
            </a:r>
            <a:r>
              <a:rPr lang="pt-BR" dirty="0" smtClean="0">
                <a:solidFill>
                  <a:srgbClr val="00B050"/>
                </a:solidFill>
              </a:rPr>
              <a:t>// troca-se a linha inteira</a:t>
            </a:r>
          </a:p>
          <a:p>
            <a:pPr marL="0" indent="0">
              <a:buNone/>
            </a:pPr>
            <a:r>
              <a:rPr lang="pt-BR" dirty="0" smtClean="0"/>
              <a:t>       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 </a:t>
            </a:r>
            <a:r>
              <a:rPr lang="pt-BR" dirty="0" err="1" smtClean="0"/>
              <a:t>aux</a:t>
            </a:r>
            <a:r>
              <a:rPr lang="pt-BR" dirty="0" smtClean="0"/>
              <a:t>:=A[</a:t>
            </a:r>
            <a:r>
              <a:rPr lang="pt-BR" dirty="0" err="1" smtClean="0"/>
              <a:t>j+i,k</a:t>
            </a:r>
            <a:r>
              <a:rPr lang="pt-BR" dirty="0" smtClean="0"/>
              <a:t>];   </a:t>
            </a:r>
            <a:r>
              <a:rPr lang="pt-BR" dirty="0" smtClean="0">
                <a:solidFill>
                  <a:srgbClr val="00B050"/>
                </a:solidFill>
              </a:rPr>
              <a:t>// </a:t>
            </a:r>
            <a:r>
              <a:rPr lang="pt-BR" dirty="0" err="1" smtClean="0">
                <a:solidFill>
                  <a:srgbClr val="00B050"/>
                </a:solidFill>
              </a:rPr>
              <a:t>aux</a:t>
            </a:r>
            <a:r>
              <a:rPr lang="pt-BR" dirty="0" smtClean="0">
                <a:solidFill>
                  <a:srgbClr val="00B050"/>
                </a:solidFill>
              </a:rPr>
              <a:t>: variável para auxiliar a troca dos valores posição por posição</a:t>
            </a:r>
          </a:p>
          <a:p>
            <a:pPr marL="0" indent="0">
              <a:buNone/>
            </a:pPr>
            <a:r>
              <a:rPr lang="pt-BR" dirty="0" smtClean="0"/>
              <a:t>                 A[</a:t>
            </a:r>
            <a:r>
              <a:rPr lang="pt-BR" dirty="0" err="1" smtClean="0"/>
              <a:t>j+i,k</a:t>
            </a:r>
            <a:r>
              <a:rPr lang="pt-BR" dirty="0" smtClean="0"/>
              <a:t>]:=A[</a:t>
            </a:r>
            <a:r>
              <a:rPr lang="pt-BR" dirty="0" err="1" smtClean="0"/>
              <a:t>j,k</a:t>
            </a:r>
            <a:r>
              <a:rPr lang="pt-BR" dirty="0" smtClean="0"/>
              <a:t>];</a:t>
            </a:r>
          </a:p>
          <a:p>
            <a:pPr marL="0" indent="0">
              <a:buNone/>
            </a:pPr>
            <a:r>
              <a:rPr lang="pt-BR" dirty="0" smtClean="0"/>
              <a:t>                 A[</a:t>
            </a:r>
            <a:r>
              <a:rPr lang="pt-BR" dirty="0" err="1" smtClean="0"/>
              <a:t>j,k</a:t>
            </a:r>
            <a:r>
              <a:rPr lang="pt-BR" dirty="0" smtClean="0"/>
              <a:t>]:=</a:t>
            </a:r>
            <a:r>
              <a:rPr lang="pt-BR" dirty="0" err="1" smtClean="0"/>
              <a:t>aux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           k:=k+1;</a:t>
            </a:r>
            <a:r>
              <a:rPr lang="pt-BR" dirty="0" smtClean="0">
                <a:solidFill>
                  <a:srgbClr val="00B050"/>
                </a:solidFill>
              </a:rPr>
              <a:t> // incrementa k, k percorre as colunas de A  nas linhas envolvidas no processo de troca</a:t>
            </a:r>
          </a:p>
          <a:p>
            <a:pPr marL="0" indent="0">
              <a:buNone/>
            </a:pPr>
            <a:r>
              <a:rPr lang="pt-BR" dirty="0" smtClean="0"/>
              <a:t>    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       </a:t>
            </a:r>
            <a:r>
              <a:rPr lang="pt-BR" dirty="0" err="1" smtClean="0"/>
              <a:t>aux</a:t>
            </a:r>
            <a:r>
              <a:rPr lang="pt-BR" dirty="0" smtClean="0"/>
              <a:t>:=b[</a:t>
            </a:r>
            <a:r>
              <a:rPr lang="pt-BR" dirty="0" err="1" smtClean="0"/>
              <a:t>j+i</a:t>
            </a:r>
            <a:r>
              <a:rPr lang="pt-BR" dirty="0" smtClean="0"/>
              <a:t>]; </a:t>
            </a:r>
            <a:r>
              <a:rPr lang="pt-BR" dirty="0" smtClean="0">
                <a:solidFill>
                  <a:srgbClr val="00B050"/>
                </a:solidFill>
              </a:rPr>
              <a:t>// troca as linhas correspondentes no vetor b</a:t>
            </a:r>
          </a:p>
          <a:p>
            <a:pPr marL="0" indent="0">
              <a:buNone/>
            </a:pPr>
            <a:r>
              <a:rPr lang="pt-BR" dirty="0" smtClean="0"/>
              <a:t>                 b[</a:t>
            </a:r>
            <a:r>
              <a:rPr lang="pt-BR" dirty="0" err="1" smtClean="0"/>
              <a:t>j+i</a:t>
            </a:r>
            <a:r>
              <a:rPr lang="pt-BR" dirty="0" smtClean="0"/>
              <a:t>]:=b[j];</a:t>
            </a:r>
          </a:p>
          <a:p>
            <a:pPr marL="0" indent="0">
              <a:buNone/>
            </a:pPr>
            <a:r>
              <a:rPr lang="pt-BR" dirty="0" smtClean="0"/>
              <a:t>                 b[j]:=</a:t>
            </a:r>
            <a:r>
              <a:rPr lang="pt-BR" dirty="0" err="1" smtClean="0"/>
              <a:t>aux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336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 err="1" smtClean="0"/>
              <a:t>pivo</a:t>
            </a:r>
            <a:r>
              <a:rPr lang="pt-BR" dirty="0" smtClean="0"/>
              <a:t>:=A[</a:t>
            </a:r>
            <a:r>
              <a:rPr lang="pt-BR" dirty="0" err="1" smtClean="0"/>
              <a:t>j,j</a:t>
            </a:r>
            <a:r>
              <a:rPr lang="pt-BR" dirty="0" smtClean="0"/>
              <a:t>]; </a:t>
            </a:r>
            <a:r>
              <a:rPr lang="pt-BR" dirty="0" smtClean="0">
                <a:solidFill>
                  <a:srgbClr val="00B050"/>
                </a:solidFill>
              </a:rPr>
              <a:t>// depois da troca temos o pivô (maior elemento) no local correto [</a:t>
            </a:r>
            <a:r>
              <a:rPr lang="pt-BR" dirty="0" err="1" smtClean="0">
                <a:solidFill>
                  <a:srgbClr val="00B050"/>
                </a:solidFill>
              </a:rPr>
              <a:t>j,j</a:t>
            </a:r>
            <a:r>
              <a:rPr lang="pt-BR" dirty="0" smtClean="0">
                <a:solidFill>
                  <a:srgbClr val="00B050"/>
                </a:solidFill>
              </a:rPr>
              <a:t>] (diagonal)</a:t>
            </a:r>
          </a:p>
          <a:p>
            <a:pPr marL="0" indent="0">
              <a:buNone/>
            </a:pPr>
            <a:r>
              <a:rPr lang="pt-BR" dirty="0" smtClean="0"/>
              <a:t>                primeiro:=A[</a:t>
            </a:r>
            <a:r>
              <a:rPr lang="pt-BR" dirty="0" err="1" smtClean="0"/>
              <a:t>j+i,j</a:t>
            </a:r>
            <a:r>
              <a:rPr lang="pt-BR" dirty="0" smtClean="0"/>
              <a:t>]; </a:t>
            </a:r>
            <a:r>
              <a:rPr lang="pt-BR" dirty="0" smtClean="0">
                <a:solidFill>
                  <a:srgbClr val="00B050"/>
                </a:solidFill>
              </a:rPr>
              <a:t>// primeiro elemento da coluna do pivô (j) e da linha </a:t>
            </a:r>
            <a:r>
              <a:rPr lang="pt-BR" dirty="0" err="1" smtClean="0">
                <a:solidFill>
                  <a:srgbClr val="00B050"/>
                </a:solidFill>
              </a:rPr>
              <a:t>i+j</a:t>
            </a:r>
            <a:endParaRPr lang="pt-BR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if</a:t>
            </a:r>
            <a:r>
              <a:rPr lang="pt-BR" dirty="0" smtClean="0"/>
              <a:t>(</a:t>
            </a:r>
            <a:r>
              <a:rPr lang="pt-BR" dirty="0" err="1" smtClean="0"/>
              <a:t>pivo</a:t>
            </a:r>
            <a:r>
              <a:rPr lang="pt-BR" dirty="0" smtClean="0"/>
              <a:t>&lt;&gt;0) </a:t>
            </a:r>
            <a:r>
              <a:rPr lang="pt-BR" dirty="0" err="1" smtClean="0"/>
              <a:t>then</a:t>
            </a:r>
            <a:r>
              <a:rPr lang="pt-BR" dirty="0" smtClean="0"/>
              <a:t>  </a:t>
            </a:r>
            <a:r>
              <a:rPr lang="pt-BR" dirty="0" smtClean="0">
                <a:solidFill>
                  <a:srgbClr val="00B050"/>
                </a:solidFill>
              </a:rPr>
              <a:t>// se o </a:t>
            </a:r>
            <a:r>
              <a:rPr lang="pt-BR" dirty="0" err="1" smtClean="0">
                <a:solidFill>
                  <a:srgbClr val="00B050"/>
                </a:solidFill>
              </a:rPr>
              <a:t>pivo</a:t>
            </a:r>
            <a:r>
              <a:rPr lang="pt-BR" dirty="0" smtClean="0">
                <a:solidFill>
                  <a:srgbClr val="00B050"/>
                </a:solidFill>
              </a:rPr>
              <a:t> for diferente de zero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b[</a:t>
            </a:r>
            <a:r>
              <a:rPr lang="pt-BR" dirty="0" err="1" smtClean="0"/>
              <a:t>j+i</a:t>
            </a:r>
            <a:r>
              <a:rPr lang="pt-BR" dirty="0" smtClean="0"/>
              <a:t>]:=b[</a:t>
            </a:r>
            <a:r>
              <a:rPr lang="pt-BR" dirty="0" err="1" smtClean="0"/>
              <a:t>j+i</a:t>
            </a:r>
            <a:r>
              <a:rPr lang="pt-BR" dirty="0" smtClean="0"/>
              <a:t>] - (primeiro/</a:t>
            </a:r>
            <a:r>
              <a:rPr lang="pt-BR" dirty="0" err="1" smtClean="0"/>
              <a:t>pivo</a:t>
            </a:r>
            <a:r>
              <a:rPr lang="pt-BR" dirty="0" smtClean="0"/>
              <a:t>)*b[j]; </a:t>
            </a:r>
            <a:r>
              <a:rPr lang="pt-BR" dirty="0" smtClean="0">
                <a:solidFill>
                  <a:srgbClr val="00B050"/>
                </a:solidFill>
              </a:rPr>
              <a:t>// subtrai (fator)*b[j] do elemento de b na posição </a:t>
            </a:r>
            <a:r>
              <a:rPr lang="pt-BR" dirty="0" err="1" smtClean="0">
                <a:solidFill>
                  <a:srgbClr val="00B050"/>
                </a:solidFill>
              </a:rPr>
              <a:t>i+j</a:t>
            </a:r>
            <a:endParaRPr lang="pt-BR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pt-BR" dirty="0" smtClean="0"/>
              <a:t>                 z:=j;</a:t>
            </a:r>
          </a:p>
          <a:p>
            <a:pPr marL="0" indent="0">
              <a:buNone/>
            </a:pPr>
            <a:r>
              <a:rPr lang="pt-BR" dirty="0" smtClean="0"/>
              <a:t>                  </a:t>
            </a:r>
            <a:r>
              <a:rPr lang="pt-BR" dirty="0" err="1" smtClean="0"/>
              <a:t>while</a:t>
            </a:r>
            <a:r>
              <a:rPr lang="pt-BR" dirty="0" smtClean="0"/>
              <a:t>(z&lt;=n) do   </a:t>
            </a:r>
            <a:r>
              <a:rPr lang="pt-BR" dirty="0" smtClean="0">
                <a:solidFill>
                  <a:srgbClr val="00B050"/>
                </a:solidFill>
              </a:rPr>
              <a:t>// produz zeros abaixo do pivô</a:t>
            </a:r>
          </a:p>
          <a:p>
            <a:pPr marL="0" indent="0">
              <a:buNone/>
            </a:pPr>
            <a:r>
              <a:rPr lang="pt-BR" dirty="0" smtClean="0"/>
              <a:t>      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  A[</a:t>
            </a:r>
            <a:r>
              <a:rPr lang="pt-BR" dirty="0" err="1" smtClean="0"/>
              <a:t>j+i,z</a:t>
            </a:r>
            <a:r>
              <a:rPr lang="pt-BR" dirty="0" smtClean="0"/>
              <a:t>]:=A[</a:t>
            </a:r>
            <a:r>
              <a:rPr lang="pt-BR" dirty="0" err="1" smtClean="0"/>
              <a:t>j+i,z</a:t>
            </a:r>
            <a:r>
              <a:rPr lang="pt-BR" dirty="0" smtClean="0"/>
              <a:t>]-(primeiro/</a:t>
            </a:r>
            <a:r>
              <a:rPr lang="pt-BR" dirty="0" err="1" smtClean="0"/>
              <a:t>pivo</a:t>
            </a:r>
            <a:r>
              <a:rPr lang="pt-BR" dirty="0" smtClean="0"/>
              <a:t>)*A[</a:t>
            </a:r>
            <a:r>
              <a:rPr lang="pt-BR" dirty="0" err="1" smtClean="0"/>
              <a:t>j,z</a:t>
            </a:r>
            <a:r>
              <a:rPr lang="pt-BR" dirty="0" smtClean="0"/>
              <a:t>]; </a:t>
            </a:r>
            <a:r>
              <a:rPr lang="pt-BR" dirty="0" smtClean="0">
                <a:solidFill>
                  <a:srgbClr val="00B050"/>
                </a:solidFill>
              </a:rPr>
              <a:t>// quando z=j, A[</a:t>
            </a:r>
            <a:r>
              <a:rPr lang="pt-BR" dirty="0" err="1" smtClean="0">
                <a:solidFill>
                  <a:srgbClr val="00B050"/>
                </a:solidFill>
              </a:rPr>
              <a:t>j,j</a:t>
            </a:r>
            <a:r>
              <a:rPr lang="pt-BR" dirty="0" smtClean="0">
                <a:solidFill>
                  <a:srgbClr val="00B050"/>
                </a:solidFill>
              </a:rPr>
              <a:t>] é o pivô e então A[</a:t>
            </a:r>
            <a:r>
              <a:rPr lang="pt-BR" dirty="0" err="1" smtClean="0">
                <a:solidFill>
                  <a:srgbClr val="00B050"/>
                </a:solidFill>
              </a:rPr>
              <a:t>j+i,j</a:t>
            </a:r>
            <a:r>
              <a:rPr lang="pt-BR" dirty="0" smtClean="0">
                <a:solidFill>
                  <a:srgbClr val="00B050"/>
                </a:solidFill>
              </a:rPr>
              <a:t>]=A[</a:t>
            </a:r>
            <a:r>
              <a:rPr lang="pt-BR" dirty="0" err="1" smtClean="0">
                <a:solidFill>
                  <a:srgbClr val="00B050"/>
                </a:solidFill>
              </a:rPr>
              <a:t>j+i,j</a:t>
            </a:r>
            <a:r>
              <a:rPr lang="pt-BR" dirty="0" smtClean="0">
                <a:solidFill>
                  <a:srgbClr val="00B050"/>
                </a:solidFill>
              </a:rPr>
              <a:t>]-A[</a:t>
            </a:r>
            <a:r>
              <a:rPr lang="pt-BR" dirty="0" err="1" smtClean="0">
                <a:solidFill>
                  <a:srgbClr val="00B050"/>
                </a:solidFill>
              </a:rPr>
              <a:t>j+i,j</a:t>
            </a:r>
            <a:r>
              <a:rPr lang="pt-BR" dirty="0" smtClean="0">
                <a:solidFill>
                  <a:srgbClr val="00B050"/>
                </a:solidFill>
              </a:rPr>
              <a:t>]=0</a:t>
            </a:r>
          </a:p>
          <a:p>
            <a:pPr marL="0" indent="0">
              <a:buNone/>
            </a:pPr>
            <a:r>
              <a:rPr lang="pt-BR" dirty="0" smtClean="0"/>
              <a:t>                    z:=z+1;</a:t>
            </a:r>
          </a:p>
          <a:p>
            <a:pPr marL="0" indent="0">
              <a:buNone/>
            </a:pPr>
            <a:r>
              <a:rPr lang="pt-BR" dirty="0" smtClean="0"/>
              <a:t>   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 i:=i+1;</a:t>
            </a: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j:=j+1;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91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dirty="0" smtClean="0"/>
              <a:t> for i:=1 </a:t>
            </a:r>
            <a:r>
              <a:rPr lang="pt-BR" dirty="0" err="1" smtClean="0"/>
              <a:t>to</a:t>
            </a:r>
            <a:r>
              <a:rPr lang="pt-BR" dirty="0" smtClean="0"/>
              <a:t> n do      </a:t>
            </a:r>
            <a:r>
              <a:rPr lang="pt-BR" dirty="0" smtClean="0">
                <a:solidFill>
                  <a:srgbClr val="00B050"/>
                </a:solidFill>
              </a:rPr>
              <a:t>// imprime a matriz A depois do processo terminado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for j:=1 </a:t>
            </a:r>
            <a:r>
              <a:rPr lang="pt-BR" dirty="0" err="1" smtClean="0"/>
              <a:t>to</a:t>
            </a:r>
            <a:r>
              <a:rPr lang="pt-BR" dirty="0" smtClean="0"/>
              <a:t> n do</a:t>
            </a: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write</a:t>
            </a:r>
            <a:r>
              <a:rPr lang="pt-BR" dirty="0" smtClean="0"/>
              <a:t>(A[</a:t>
            </a:r>
            <a:r>
              <a:rPr lang="pt-BR" dirty="0" err="1" smtClean="0"/>
              <a:t>i,j</a:t>
            </a:r>
            <a:r>
              <a:rPr lang="pt-BR" dirty="0" smtClean="0"/>
              <a:t>],' ');</a:t>
            </a: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     </a:t>
            </a:r>
            <a:r>
              <a:rPr lang="pt-BR" dirty="0" err="1" smtClean="0"/>
              <a:t>writeln</a:t>
            </a:r>
            <a:r>
              <a:rPr lang="pt-BR" dirty="0" smtClean="0"/>
              <a:t>('');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</a:t>
            </a:r>
            <a:r>
              <a:rPr lang="pt-BR" dirty="0" err="1" smtClean="0"/>
              <a:t>writeln</a:t>
            </a:r>
            <a:r>
              <a:rPr lang="pt-BR" dirty="0" smtClean="0"/>
              <a:t>('');</a:t>
            </a:r>
          </a:p>
          <a:p>
            <a:pPr marL="0" indent="0">
              <a:buNone/>
            </a:pPr>
            <a:r>
              <a:rPr lang="pt-BR" dirty="0" smtClean="0"/>
              <a:t>   for i:=1 </a:t>
            </a:r>
            <a:r>
              <a:rPr lang="pt-BR" dirty="0" err="1" smtClean="0"/>
              <a:t>to</a:t>
            </a:r>
            <a:r>
              <a:rPr lang="pt-BR" dirty="0" smtClean="0"/>
              <a:t> n do     </a:t>
            </a:r>
            <a:r>
              <a:rPr lang="pt-BR" dirty="0" smtClean="0">
                <a:solidFill>
                  <a:srgbClr val="00B050"/>
                </a:solidFill>
              </a:rPr>
              <a:t>// imprime o vetor b depois do processo terminado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writeln</a:t>
            </a:r>
            <a:r>
              <a:rPr lang="pt-BR" dirty="0" smtClean="0"/>
              <a:t>(b[i]);</a:t>
            </a:r>
          </a:p>
          <a:p>
            <a:pPr marL="0" indent="0">
              <a:buNone/>
            </a:pPr>
            <a:r>
              <a:rPr lang="pt-BR" dirty="0" smtClean="0"/>
              <a:t>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155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 smtClean="0">
                <a:solidFill>
                  <a:srgbClr val="00B050"/>
                </a:solidFill>
              </a:rPr>
              <a:t>//calcula o vetor solução x do sistema linear </a:t>
            </a:r>
            <a:r>
              <a:rPr lang="pt-BR" dirty="0" err="1" smtClean="0">
                <a:solidFill>
                  <a:srgbClr val="00B050"/>
                </a:solidFill>
              </a:rPr>
              <a:t>Ax</a:t>
            </a:r>
            <a:r>
              <a:rPr lang="pt-BR" dirty="0" smtClean="0">
                <a:solidFill>
                  <a:srgbClr val="00B050"/>
                </a:solidFill>
              </a:rPr>
              <a:t>=b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cont</a:t>
            </a:r>
            <a:r>
              <a:rPr lang="pt-BR" dirty="0" smtClean="0"/>
              <a:t>:=0; // </a:t>
            </a:r>
            <a:r>
              <a:rPr lang="pt-BR" dirty="0" smtClean="0">
                <a:solidFill>
                  <a:srgbClr val="00B050"/>
                </a:solidFill>
              </a:rPr>
              <a:t>contará o numero de elementos (na posição pivô) nulos</a:t>
            </a:r>
          </a:p>
          <a:p>
            <a:pPr marL="0" indent="0">
              <a:buNone/>
            </a:pPr>
            <a:r>
              <a:rPr lang="pt-BR" dirty="0" smtClean="0"/>
              <a:t>    j:=n;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if</a:t>
            </a:r>
            <a:r>
              <a:rPr lang="pt-BR" dirty="0" smtClean="0"/>
              <a:t>(A[</a:t>
            </a:r>
            <a:r>
              <a:rPr lang="pt-BR" dirty="0" err="1" smtClean="0"/>
              <a:t>j,j</a:t>
            </a:r>
            <a:r>
              <a:rPr lang="pt-BR" dirty="0" smtClean="0"/>
              <a:t>]&lt;&gt;0) </a:t>
            </a:r>
            <a:r>
              <a:rPr lang="pt-BR" dirty="0" err="1" smtClean="0"/>
              <a:t>then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00B050"/>
                </a:solidFill>
              </a:rPr>
              <a:t>// verifica se o ultimo pivô não é nulo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x[j]:=b[j]/A[</a:t>
            </a:r>
            <a:r>
              <a:rPr lang="pt-BR" dirty="0" err="1" smtClean="0"/>
              <a:t>j,j</a:t>
            </a:r>
            <a:r>
              <a:rPr lang="pt-BR" dirty="0" smtClean="0"/>
              <a:t>]; </a:t>
            </a:r>
            <a:r>
              <a:rPr lang="pt-BR" dirty="0" smtClean="0">
                <a:solidFill>
                  <a:srgbClr val="00B050"/>
                </a:solidFill>
              </a:rPr>
              <a:t>// calcula o ultimo elemento do vetor solução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end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</a:t>
            </a:r>
            <a:r>
              <a:rPr lang="pt-BR" dirty="0" err="1" smtClean="0"/>
              <a:t>else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cont</a:t>
            </a:r>
            <a:r>
              <a:rPr lang="pt-BR" dirty="0" smtClean="0"/>
              <a:t>:=cont+1;  </a:t>
            </a:r>
            <a:r>
              <a:rPr lang="pt-BR" dirty="0" smtClean="0">
                <a:solidFill>
                  <a:srgbClr val="00B050"/>
                </a:solidFill>
              </a:rPr>
              <a:t>// conta um pivô nulo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blinha</a:t>
            </a:r>
            <a:r>
              <a:rPr lang="pt-BR" dirty="0" smtClean="0"/>
              <a:t>:=b[j]; </a:t>
            </a:r>
            <a:r>
              <a:rPr lang="pt-BR" dirty="0" smtClean="0">
                <a:solidFill>
                  <a:srgbClr val="00B050"/>
                </a:solidFill>
              </a:rPr>
              <a:t>// </a:t>
            </a:r>
            <a:r>
              <a:rPr lang="pt-BR" dirty="0" err="1" smtClean="0">
                <a:solidFill>
                  <a:srgbClr val="00B050"/>
                </a:solidFill>
              </a:rPr>
              <a:t>blinha</a:t>
            </a:r>
            <a:r>
              <a:rPr lang="pt-BR" dirty="0" smtClean="0">
                <a:solidFill>
                  <a:srgbClr val="00B050"/>
                </a:solidFill>
              </a:rPr>
              <a:t> é o b[j] da linha correspondente ao pivô nulo</a:t>
            </a:r>
          </a:p>
          <a:p>
            <a:pPr marL="0" indent="0">
              <a:buNone/>
            </a:pPr>
            <a:r>
              <a:rPr lang="pt-BR" dirty="0" smtClean="0"/>
              <a:t>         for c:=1 </a:t>
            </a:r>
            <a:r>
              <a:rPr lang="pt-BR" dirty="0" err="1" smtClean="0"/>
              <a:t>to</a:t>
            </a:r>
            <a:r>
              <a:rPr lang="pt-BR" dirty="0" smtClean="0"/>
              <a:t> (n-1) do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</a:t>
            </a:r>
            <a:r>
              <a:rPr lang="pt-BR" dirty="0" err="1" smtClean="0"/>
              <a:t>blinha</a:t>
            </a:r>
            <a:r>
              <a:rPr lang="pt-BR" dirty="0" smtClean="0"/>
              <a:t>:=</a:t>
            </a:r>
            <a:r>
              <a:rPr lang="pt-BR" dirty="0" err="1" smtClean="0"/>
              <a:t>blinha</a:t>
            </a:r>
            <a:r>
              <a:rPr lang="pt-BR" dirty="0" smtClean="0"/>
              <a:t>-(A[</a:t>
            </a:r>
            <a:r>
              <a:rPr lang="pt-BR" dirty="0" err="1" smtClean="0"/>
              <a:t>j,c</a:t>
            </a:r>
            <a:r>
              <a:rPr lang="pt-BR" dirty="0" smtClean="0"/>
              <a:t>]*x[c]);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if</a:t>
            </a:r>
            <a:r>
              <a:rPr lang="pt-BR" dirty="0" smtClean="0"/>
              <a:t>(</a:t>
            </a:r>
            <a:r>
              <a:rPr lang="pt-BR" dirty="0" err="1" smtClean="0"/>
              <a:t>blinha</a:t>
            </a:r>
            <a:r>
              <a:rPr lang="pt-BR" dirty="0" smtClean="0"/>
              <a:t>=0)</a:t>
            </a:r>
            <a:r>
              <a:rPr lang="pt-BR" dirty="0" err="1" smtClean="0"/>
              <a:t>then</a:t>
            </a:r>
            <a:r>
              <a:rPr lang="pt-BR" dirty="0" smtClean="0"/>
              <a:t>  </a:t>
            </a:r>
            <a:r>
              <a:rPr lang="pt-BR" dirty="0" smtClean="0">
                <a:solidFill>
                  <a:srgbClr val="00B050"/>
                </a:solidFill>
              </a:rPr>
              <a:t> //se </a:t>
            </a:r>
            <a:r>
              <a:rPr lang="pt-BR" dirty="0" err="1" smtClean="0">
                <a:solidFill>
                  <a:srgbClr val="00B050"/>
                </a:solidFill>
              </a:rPr>
              <a:t>blinha</a:t>
            </a:r>
            <a:r>
              <a:rPr lang="pt-BR" dirty="0" smtClean="0">
                <a:solidFill>
                  <a:srgbClr val="00B050"/>
                </a:solidFill>
              </a:rPr>
              <a:t> é zero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comp</a:t>
            </a:r>
            <a:r>
              <a:rPr lang="pt-BR" dirty="0" smtClean="0"/>
              <a:t>:=1;     </a:t>
            </a:r>
            <a:r>
              <a:rPr lang="pt-BR" dirty="0" smtClean="0">
                <a:solidFill>
                  <a:srgbClr val="00B050"/>
                </a:solidFill>
              </a:rPr>
              <a:t>// sistema </a:t>
            </a:r>
            <a:r>
              <a:rPr lang="pt-BR" dirty="0" err="1" smtClean="0">
                <a:solidFill>
                  <a:srgbClr val="00B050"/>
                </a:solidFill>
              </a:rPr>
              <a:t>compativel</a:t>
            </a:r>
            <a:r>
              <a:rPr lang="pt-BR" dirty="0" smtClean="0">
                <a:solidFill>
                  <a:srgbClr val="00B050"/>
                </a:solidFill>
              </a:rPr>
              <a:t> e indeterminado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end</a:t>
            </a:r>
            <a:r>
              <a:rPr lang="pt-BR" dirty="0" smtClean="0"/>
              <a:t> </a:t>
            </a:r>
            <a:r>
              <a:rPr lang="pt-BR" dirty="0" err="1" smtClean="0"/>
              <a:t>else</a:t>
            </a:r>
            <a:r>
              <a:rPr lang="pt-BR" dirty="0" smtClean="0"/>
              <a:t> </a:t>
            </a:r>
            <a:r>
              <a:rPr lang="pt-BR" dirty="0" err="1" smtClean="0"/>
              <a:t>comp</a:t>
            </a:r>
            <a:r>
              <a:rPr lang="pt-BR" dirty="0" smtClean="0"/>
              <a:t>:=2;  </a:t>
            </a:r>
            <a:r>
              <a:rPr lang="pt-BR" dirty="0" smtClean="0">
                <a:solidFill>
                  <a:srgbClr val="00B050"/>
                </a:solidFill>
              </a:rPr>
              <a:t> // senão </a:t>
            </a:r>
            <a:r>
              <a:rPr lang="pt-BR" dirty="0" err="1" smtClean="0">
                <a:solidFill>
                  <a:srgbClr val="00B050"/>
                </a:solidFill>
              </a:rPr>
              <a:t>incompativel</a:t>
            </a:r>
            <a:endParaRPr lang="pt-BR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pt-BR" dirty="0" smtClean="0"/>
              <a:t>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286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dirty="0" smtClean="0"/>
              <a:t> j:=j-1;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while</a:t>
            </a:r>
            <a:r>
              <a:rPr lang="pt-BR" dirty="0" smtClean="0"/>
              <a:t>(j&gt;=1) do   </a:t>
            </a:r>
            <a:r>
              <a:rPr lang="pt-BR" dirty="0" smtClean="0">
                <a:solidFill>
                  <a:srgbClr val="00B050"/>
                </a:solidFill>
              </a:rPr>
              <a:t>// faz o mesmo para os pivôs das outras linhas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</a:t>
            </a:r>
            <a:r>
              <a:rPr lang="pt-BR" dirty="0" err="1" smtClean="0"/>
              <a:t>if</a:t>
            </a:r>
            <a:r>
              <a:rPr lang="pt-BR" dirty="0" smtClean="0"/>
              <a:t>(A[</a:t>
            </a:r>
            <a:r>
              <a:rPr lang="pt-BR" dirty="0" err="1" smtClean="0"/>
              <a:t>j,j</a:t>
            </a:r>
            <a:r>
              <a:rPr lang="pt-BR" dirty="0" smtClean="0"/>
              <a:t>]&lt;&gt;0) </a:t>
            </a:r>
            <a:r>
              <a:rPr lang="pt-BR" dirty="0" err="1" smtClean="0"/>
              <a:t>then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i:=n;</a:t>
            </a:r>
          </a:p>
          <a:p>
            <a:pPr marL="0" indent="0">
              <a:buNone/>
            </a:pPr>
            <a:r>
              <a:rPr lang="pt-BR" dirty="0" smtClean="0"/>
              <a:t>         x[j]:=b[j];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while</a:t>
            </a:r>
            <a:r>
              <a:rPr lang="pt-BR" dirty="0" smtClean="0"/>
              <a:t>(i&gt;j) do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x[j]:=x[j]-(x[i]*A[</a:t>
            </a:r>
            <a:r>
              <a:rPr lang="pt-BR" dirty="0" err="1" smtClean="0"/>
              <a:t>j,i</a:t>
            </a:r>
            <a:r>
              <a:rPr lang="pt-BR" dirty="0" smtClean="0"/>
              <a:t>]);</a:t>
            </a:r>
          </a:p>
          <a:p>
            <a:pPr marL="0" indent="0">
              <a:buNone/>
            </a:pPr>
            <a:r>
              <a:rPr lang="pt-BR" dirty="0" smtClean="0"/>
              <a:t>         i:=i-1;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x[j]:=x[j]/A[</a:t>
            </a:r>
            <a:r>
              <a:rPr lang="pt-BR" dirty="0" err="1" smtClean="0"/>
              <a:t>j,j</a:t>
            </a:r>
            <a:r>
              <a:rPr lang="pt-BR" dirty="0" smtClean="0"/>
              <a:t>];</a:t>
            </a:r>
          </a:p>
          <a:p>
            <a:pPr marL="0" indent="0">
              <a:buNone/>
            </a:pPr>
            <a:r>
              <a:rPr lang="pt-BR" dirty="0" smtClean="0"/>
              <a:t>      </a:t>
            </a:r>
            <a:r>
              <a:rPr lang="pt-BR" dirty="0" err="1" smtClean="0"/>
              <a:t>end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970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1238</Words>
  <Application>Microsoft Office PowerPoint</Application>
  <PresentationFormat>Apresentação na tela (4:3)</PresentationFormat>
  <Paragraphs>177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GAUSS COM PIVOTEAMENTO</vt:lpstr>
      <vt:lpstr>CÓDIGO EM PASCAL</vt:lpstr>
      <vt:lpstr>CÓDIGO EM PASCAL</vt:lpstr>
      <vt:lpstr>CÓDIGO EM PASCAL</vt:lpstr>
      <vt:lpstr>CÓDIGO EM PASCAL</vt:lpstr>
      <vt:lpstr>CÓDIGO EM PASCAL</vt:lpstr>
      <vt:lpstr>CÓDIGO EM PASCAL</vt:lpstr>
      <vt:lpstr>CÓDIGO EM PASCAL</vt:lpstr>
      <vt:lpstr>CÓDIGO EM PASCAL</vt:lpstr>
      <vt:lpstr>CÓDIGO EM PASCAL</vt:lpstr>
      <vt:lpstr>CÓDIGO EM PASCAL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GAUSS COM PIVOTEAMENTO</dc:title>
  <dc:creator>Paulo Herbert</dc:creator>
  <cp:lastModifiedBy>Paulo Herbert</cp:lastModifiedBy>
  <cp:revision>3</cp:revision>
  <dcterms:created xsi:type="dcterms:W3CDTF">2010-11-24T21:33:45Z</dcterms:created>
  <dcterms:modified xsi:type="dcterms:W3CDTF">2010-11-24T22:01:33Z</dcterms:modified>
</cp:coreProperties>
</file>